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20"/>
  </p:notesMasterIdLst>
  <p:handoutMasterIdLst>
    <p:handoutMasterId r:id="rId21"/>
  </p:handoutMasterIdLst>
  <p:sldIdLst>
    <p:sldId id="333" r:id="rId6"/>
    <p:sldId id="269" r:id="rId7"/>
    <p:sldId id="326" r:id="rId8"/>
    <p:sldId id="327" r:id="rId9"/>
    <p:sldId id="328" r:id="rId10"/>
    <p:sldId id="330" r:id="rId11"/>
    <p:sldId id="331" r:id="rId12"/>
    <p:sldId id="332" r:id="rId13"/>
    <p:sldId id="334" r:id="rId14"/>
    <p:sldId id="336" r:id="rId15"/>
    <p:sldId id="335" r:id="rId16"/>
    <p:sldId id="337" r:id="rId17"/>
    <p:sldId id="338" r:id="rId18"/>
    <p:sldId id="33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59DC7A46-0650-F346-85BA-CBD8695D50F3}">
          <p14:sldIdLst/>
        </p14:section>
        <p14:section name="Title slides" id="{40E0B22D-E7B1-427C-A099-0F753BE7F146}">
          <p14:sldIdLst>
            <p14:sldId id="333"/>
          </p14:sldIdLst>
        </p14:section>
        <p14:section name="Divider slides" id="{78E251D3-DC5E-4B4A-A6B4-4A4589DFF5DC}">
          <p14:sldIdLst/>
        </p14:section>
        <p14:section name="Content slides" id="{E4CE66D5-51B2-4221-BDE9-EB6FBEC7E7C7}">
          <p14:sldIdLst>
            <p14:sldId id="269"/>
            <p14:sldId id="326"/>
            <p14:sldId id="327"/>
            <p14:sldId id="328"/>
            <p14:sldId id="330"/>
            <p14:sldId id="331"/>
            <p14:sldId id="332"/>
            <p14:sldId id="334"/>
            <p14:sldId id="336"/>
            <p14:sldId id="335"/>
            <p14:sldId id="337"/>
            <p14:sldId id="338"/>
          </p14:sldIdLst>
        </p14:section>
        <p14:section name="End slide" id="{25243ED0-1CFE-497A-9F6C-FBC3ECF0C538}">
          <p14:sldIdLst>
            <p14:sldId id="339"/>
          </p14:sldIdLst>
        </p14:section>
        <p14:section name="Useful Objects" id="{5370DAAF-79BA-DE48-9C93-E68413160B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 autoAdjust="0"/>
    <p:restoredTop sz="86531" autoAdjust="0"/>
  </p:normalViewPr>
  <p:slideViewPr>
    <p:cSldViewPr snapToGrid="0">
      <p:cViewPr varScale="1">
        <p:scale>
          <a:sx n="71" d="100"/>
          <a:sy n="71" d="100"/>
        </p:scale>
        <p:origin x="830" y="58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64893025612663"/>
          <c:y val="2.35328661303764E-2"/>
          <c:w val="0.79862166867941053"/>
          <c:h val="0.534935704671678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4C-4915-AFDF-9FC3D80D84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4C-4915-AFDF-9FC3D80D84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4C-4915-AFDF-9FC3D80D84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4C-4915-AFDF-9FC3D80D845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4C-4915-AFDF-9FC3D80D845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94C-4915-AFDF-9FC3D80D845A}"/>
              </c:ext>
            </c:extLst>
          </c:dPt>
          <c:cat>
            <c:strRef>
              <c:f>Sheet1!$A$2:$A$11</c:f>
              <c:strCache>
                <c:ptCount val="10"/>
                <c:pt idx="0">
                  <c:v>Convolutional Neural Network (CNN) </c:v>
                </c:pt>
                <c:pt idx="1">
                  <c:v>Bert Based Classifier </c:v>
                </c:pt>
                <c:pt idx="2">
                  <c:v>Artificial Neural Network </c:v>
                </c:pt>
                <c:pt idx="3">
                  <c:v>Gradient Boosting Classifier </c:v>
                </c:pt>
                <c:pt idx="4">
                  <c:v>Logistic Regression</c:v>
                </c:pt>
                <c:pt idx="5">
                  <c:v>AdaBoost Classifier</c:v>
                </c:pt>
                <c:pt idx="6">
                  <c:v>Linear SVC</c:v>
                </c:pt>
                <c:pt idx="7">
                  <c:v>Random Forest Classifier </c:v>
                </c:pt>
                <c:pt idx="8">
                  <c:v>RNN Model </c:v>
                </c:pt>
                <c:pt idx="9">
                  <c:v>Decision Tree Classifier 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0.88431000000000004</c:v>
                </c:pt>
                <c:pt idx="1">
                  <c:v>0.87390000000000001</c:v>
                </c:pt>
                <c:pt idx="2">
                  <c:v>0.83999000000000001</c:v>
                </c:pt>
                <c:pt idx="3">
                  <c:v>0.70660000000000001</c:v>
                </c:pt>
                <c:pt idx="4">
                  <c:v>0.65764999999999996</c:v>
                </c:pt>
                <c:pt idx="5">
                  <c:v>0.64405000000000001</c:v>
                </c:pt>
                <c:pt idx="6">
                  <c:v>0.64159999999999995</c:v>
                </c:pt>
                <c:pt idx="7">
                  <c:v>0.63354999999999995</c:v>
                </c:pt>
                <c:pt idx="8">
                  <c:v>0.63105999999999995</c:v>
                </c:pt>
                <c:pt idx="9">
                  <c:v>0.58994999999999997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94C-4915-AFDF-9FC3D80D8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71223599"/>
        <c:axId val="519331887"/>
      </c:barChart>
      <c:catAx>
        <c:axId val="5712235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331887"/>
        <c:crosses val="autoZero"/>
        <c:auto val="1"/>
        <c:lblAlgn val="ctr"/>
        <c:lblOffset val="100"/>
        <c:noMultiLvlLbl val="0"/>
      </c:catAx>
      <c:valAx>
        <c:axId val="519331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223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22325-EFB8-45FE-A7B6-D7E572ABAA75}" type="datetime1">
              <a:rPr lang="en-GB" smtClean="0">
                <a:latin typeface="Arial" panose="020B0604020202020204" pitchFamily="34" charset="0"/>
              </a:rPr>
              <a:t>15/09/2023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FC0E4-B67A-481D-8EDD-C7643AB44205}" type="datetime1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11944A-3984-4B38-A54B-1678E6A6082A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2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BA5ADB2-9663-4EDB-8010-31342A0CABC2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28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E685AEC-3BC2-4A0F-8339-474370CF63A7}" type="datetime1">
              <a:rPr lang="en-GB" smtClean="0"/>
              <a:t>15/09/2023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88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5E40C745-0FA8-4A2E-9C97-D0041277496D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771107DE-91E6-456C-A585-D61BC9D5FDD2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8B19F-1665-4F76-9082-A3A72F64DC1B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18D43C-EBC3-4C9F-9FE1-0527FA5E7B98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9B5CEF6E-8A60-4447-953A-B5B4B56C0535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46D2024D-7CAF-4FB2-95D5-D1C49B9B15FC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CC1A0B57-7A3E-4988-A073-254C5CD1CC69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8CC566EE-C55E-496C-9C63-139ACBFB87FA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86F961E0-1A2E-4234-BCD6-71CAD70E4AB1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986AE7-A7BF-446D-880F-10165D22E775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65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4B2455-D092-4445-A872-F74311AFCF60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3A505D1F-A5BB-4D72-ACD6-8899C74B1FE4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E360DB24-B6C3-41B0-9A4F-49E5406BED51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1408039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3292662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020800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28951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73482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626193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780460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200681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717F6B-3497-4EA6-B332-1B04801027E0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539934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006E9491-FBF9-47A7-8883-A8BE37AA7D0E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05293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CAEDECB3-F799-4A82-86C5-56F55DBB68C0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66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E495C984-6465-474F-ADA3-274C48950B5B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27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0517C5-8873-4173-8CC9-89A9C814F191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544184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8B0F56-9FB6-4FD1-B6B4-E6524BF0E10D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06577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7AF499C-FEF3-42EC-98F0-9F1A12378590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9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BD49F934-9B3D-45B6-BF44-8B2C7E2D0D26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45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9D9F4175-54B0-4F5A-8338-9745D39F4F23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7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D0C08C94-9156-45B2-8284-355B97872347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65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A6C04DD9-BF82-46E8-ADE5-5CB167302974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0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6AFCF2-F1A9-40EB-94DA-75559156774A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0154C-4CC8-4BFC-9926-611A02AFAB12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2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5946-F0CD-400F-8A0D-B1B18B23F063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3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543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35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93E259A4-CBC3-4C96-BD89-2B2655EEF786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32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8A2466C9-D84F-4FAB-8095-4F344EB302EE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fld id="{836F73C7-2E94-418B-8400-A76CD3994464}" type="datetime4">
              <a:rPr lang="en-GB" smtClean="0"/>
              <a:t>15 September 2023</a:t>
            </a:fld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8049B-FBE3-4060-AB51-C009EA33DCD8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93" r:id="rId19"/>
    <p:sldLayoutId id="2147483684" r:id="rId20"/>
    <p:sldLayoutId id="2147483677" r:id="rId21"/>
    <p:sldLayoutId id="2147483691" r:id="rId22"/>
    <p:sldLayoutId id="2147483675" r:id="rId23"/>
    <p:sldLayoutId id="2147483676" r:id="rId24"/>
    <p:sldLayoutId id="2147483690" r:id="rId25"/>
    <p:sldLayoutId id="2147483692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962BB-3E88-4EBA-BAF6-E48010420001}" type="datetime4">
              <a:rPr lang="en-GB" smtClean="0"/>
              <a:t>15 September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E43D-EF3E-9F8D-D449-69F476BB9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0950" y="1127759"/>
            <a:ext cx="4610100" cy="3066867"/>
          </a:xfrm>
        </p:spPr>
        <p:txBody>
          <a:bodyPr/>
          <a:lstStyle/>
          <a:p>
            <a:r>
              <a:rPr lang="en-US" b="0" i="0" u="none" strike="noStrike" baseline="0" dirty="0">
                <a:latin typeface="+mj-lt"/>
              </a:rPr>
              <a:t>Comparative Analysis of Machine Learning and</a:t>
            </a:r>
            <a:br>
              <a:rPr lang="en-US" b="0" i="0" u="none" strike="noStrike" baseline="0" dirty="0">
                <a:latin typeface="+mj-lt"/>
              </a:rPr>
            </a:br>
            <a:r>
              <a:rPr lang="en-US" b="0" i="0" u="none" strike="noStrike" baseline="0" dirty="0">
                <a:latin typeface="+mj-lt"/>
              </a:rPr>
              <a:t>Deep Learning Models for Question Pair Similarity</a:t>
            </a:r>
            <a:br>
              <a:rPr lang="en-US" b="0" i="0" u="none" strike="noStrike" baseline="0" dirty="0">
                <a:latin typeface="+mj-lt"/>
              </a:rPr>
            </a:br>
            <a:r>
              <a:rPr lang="en-US" b="0" i="0" u="none" strike="noStrike" baseline="0" dirty="0">
                <a:latin typeface="+mj-lt"/>
              </a:rPr>
              <a:t>Assessment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BDBE7-5BD5-6412-6BDB-4764F1D1A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Presented By:</a:t>
            </a:r>
          </a:p>
          <a:p>
            <a:r>
              <a:rPr lang="en-US" dirty="0"/>
              <a:t>Himanshu Shekhar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7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8795DF-C61F-A5A2-9915-82341F2F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Applications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8155D-9DA5-1774-ECE9-165EEB3E9417}"/>
              </a:ext>
            </a:extLst>
          </p:cNvPr>
          <p:cNvSpPr txBox="1"/>
          <p:nvPr/>
        </p:nvSpPr>
        <p:spPr>
          <a:xfrm>
            <a:off x="479374" y="1279928"/>
            <a:ext cx="11257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Applications Beyond Quora for Evaluating Question Pair Similarity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96F6A-C963-BFC1-5B95-0B85BA4691AE}"/>
              </a:ext>
            </a:extLst>
          </p:cNvPr>
          <p:cNvSpPr/>
          <p:nvPr/>
        </p:nvSpPr>
        <p:spPr>
          <a:xfrm>
            <a:off x="1158240" y="1965231"/>
            <a:ext cx="5231803" cy="36791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Enabling chatbots to offer context aware replies.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Increasing recommendation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Language translation.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Sentiment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Legal document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Healthcare question-answering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Plagiarism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9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48B7F-E5DD-50B9-DE9C-A3964F9C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Future Directions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9681E-4826-FC54-CA1F-2752D06ECF4B}"/>
              </a:ext>
            </a:extLst>
          </p:cNvPr>
          <p:cNvSpPr txBox="1"/>
          <p:nvPr/>
        </p:nvSpPr>
        <p:spPr>
          <a:xfrm>
            <a:off x="662650" y="1293487"/>
            <a:ext cx="110744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+mj-lt"/>
              </a:rPr>
              <a:t>Incorporating domain-specific embeddings and contextual embeddings, such as </a:t>
            </a:r>
            <a:r>
              <a:rPr lang="en-US" sz="2400" b="0" i="0" u="none" strike="noStrike" baseline="0" dirty="0" err="1">
                <a:latin typeface="+mj-lt"/>
              </a:rPr>
              <a:t>ELMo</a:t>
            </a:r>
            <a:r>
              <a:rPr lang="en-US" sz="2400" b="0" i="0" u="none" strike="noStrike" baseline="0" dirty="0">
                <a:latin typeface="+mj-lt"/>
              </a:rPr>
              <a:t> and GPT, may capture nuances in semantics more effectively.</a:t>
            </a:r>
          </a:p>
          <a:p>
            <a:pPr algn="l"/>
            <a:endParaRPr lang="en-US" sz="2400" b="0" i="0" u="none" strike="noStrike" baseline="0" dirty="0"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+mj-lt"/>
              </a:rPr>
              <a:t>Future research could explore more advanced deep learning architectures, model ensembles, and hyperparameter tuning to further enhance performance. </a:t>
            </a:r>
          </a:p>
          <a:p>
            <a:pPr algn="l"/>
            <a:endParaRPr lang="en-US" sz="2400" dirty="0">
              <a:latin typeface="+mj-lt"/>
            </a:endParaRPr>
          </a:p>
        </p:txBody>
      </p:sp>
      <p:pic>
        <p:nvPicPr>
          <p:cNvPr id="9" name="Picture 8" descr="A white sign with black text&#10;&#10;Description automatically generated">
            <a:extLst>
              <a:ext uri="{FF2B5EF4-FFF2-40B4-BE49-F238E27FC236}">
                <a16:creationId xmlns:a16="http://schemas.microsoft.com/office/drawing/2014/main" id="{3BF394CD-1CD2-C9BB-4E1D-641AC8D57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77" y="3887545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CEDF7D-FE30-0ED2-D039-17A3E01A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Conclusion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2D8FE-D059-3C63-2736-8F28C658528E}"/>
              </a:ext>
            </a:extLst>
          </p:cNvPr>
          <p:cNvSpPr txBox="1"/>
          <p:nvPr/>
        </p:nvSpPr>
        <p:spPr>
          <a:xfrm>
            <a:off x="479375" y="1327745"/>
            <a:ext cx="11257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Deep Learning Models and Transformer based models Outperform Traditional ML Models.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4D7E0-417E-F08D-B952-AAD32AA30424}"/>
              </a:ext>
            </a:extLst>
          </p:cNvPr>
          <p:cNvSpPr txBox="1"/>
          <p:nvPr/>
        </p:nvSpPr>
        <p:spPr>
          <a:xfrm>
            <a:off x="479375" y="2456898"/>
            <a:ext cx="11257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Balancing Model Complexity and Performance.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9C652-D105-45B7-32AD-9494A4D2C287}"/>
              </a:ext>
            </a:extLst>
          </p:cNvPr>
          <p:cNvSpPr txBox="1"/>
          <p:nvPr/>
        </p:nvSpPr>
        <p:spPr>
          <a:xfrm>
            <a:off x="479375" y="3307198"/>
            <a:ext cx="11257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Broad Applicability of NLP Techniques.</a:t>
            </a:r>
          </a:p>
        </p:txBody>
      </p:sp>
    </p:spTree>
    <p:extLst>
      <p:ext uri="{BB962C8B-B14F-4D97-AF65-F5344CB8AC3E}">
        <p14:creationId xmlns:p14="http://schemas.microsoft.com/office/powerpoint/2010/main" val="36802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2D42A8-2578-4C25-7CBA-9524935C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Acknowledgments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CDA05-6E10-5615-6E64-CD751EBA6BD8}"/>
              </a:ext>
            </a:extLst>
          </p:cNvPr>
          <p:cNvSpPr txBox="1"/>
          <p:nvPr/>
        </p:nvSpPr>
        <p:spPr>
          <a:xfrm>
            <a:off x="479374" y="1326623"/>
            <a:ext cx="11257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+mj-lt"/>
              </a:rPr>
              <a:t>"I'd like to express my sincere gratitude to Prof. Colin Johnson for his invaluable guidance and unwavering support throughout this research."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42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8A61-9EF7-2400-D4D6-239C7C030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1083" y="741841"/>
            <a:ext cx="4629834" cy="461039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Thank you.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572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ECA520-9D21-6A40-85A6-23900F21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D9F6-0387-C6B3-B741-972700D72365}"/>
              </a:ext>
            </a:extLst>
          </p:cNvPr>
          <p:cNvSpPr txBox="1"/>
          <p:nvPr/>
        </p:nvSpPr>
        <p:spPr>
          <a:xfrm>
            <a:off x="237986" y="1324433"/>
            <a:ext cx="11246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Imagine a world where computers understand questions like humans. Today, we delve into that world as we explore the challenges and solutions in identifying duplicate questions on Quora.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01E48-59B1-84F2-A059-1F932350D131}"/>
              </a:ext>
            </a:extLst>
          </p:cNvPr>
          <p:cNvSpPr/>
          <p:nvPr/>
        </p:nvSpPr>
        <p:spPr>
          <a:xfrm>
            <a:off x="656843" y="2761495"/>
            <a:ext cx="5439157" cy="24590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r>
              <a:rPr lang="en-US" sz="2400" b="0" i="0" dirty="0">
                <a:effectLst/>
                <a:latin typeface="+mj-lt"/>
              </a:rPr>
              <a:t>Quora is a popular online platform that facilitates the asking and answering of questions on a wide range of topics, connecting users with knowledge and expertise from around the world.</a:t>
            </a:r>
            <a:endParaRPr lang="en-US" sz="2400" dirty="0">
              <a:latin typeface="+mj-lt"/>
            </a:endParaRPr>
          </a:p>
        </p:txBody>
      </p:sp>
      <p:pic>
        <p:nvPicPr>
          <p:cNvPr id="12" name="Picture 11" descr="A close up of a phone&#10;&#10;Description automatically generated">
            <a:extLst>
              <a:ext uri="{FF2B5EF4-FFF2-40B4-BE49-F238E27FC236}">
                <a16:creationId xmlns:a16="http://schemas.microsoft.com/office/drawing/2014/main" id="{6BA0341D-C615-D3E1-8FCD-F2FC36063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4" y="2793273"/>
            <a:ext cx="5439157" cy="23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4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ECA520-9D21-6A40-85A6-23900F21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Importance of Question Pairs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D9F6-0387-C6B3-B741-972700D72365}"/>
              </a:ext>
            </a:extLst>
          </p:cNvPr>
          <p:cNvSpPr txBox="1"/>
          <p:nvPr/>
        </p:nvSpPr>
        <p:spPr>
          <a:xfrm>
            <a:off x="377516" y="1431975"/>
            <a:ext cx="695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Söhne"/>
              </a:rPr>
              <a:t>"Why do question pairs matter?“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BDE198-1E60-BE13-8BEB-8EDF5806F209}"/>
              </a:ext>
            </a:extLst>
          </p:cNvPr>
          <p:cNvSpPr/>
          <p:nvPr/>
        </p:nvSpPr>
        <p:spPr>
          <a:xfrm>
            <a:off x="479375" y="2098775"/>
            <a:ext cx="5439157" cy="17806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E</a:t>
            </a:r>
            <a:r>
              <a:rPr lang="en-US" sz="2400" b="0" i="0" dirty="0">
                <a:effectLst/>
                <a:latin typeface="Söhne"/>
              </a:rPr>
              <a:t>nable chatbots to answer diverse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Refine search engines.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P</a:t>
            </a:r>
            <a:r>
              <a:rPr lang="en-US" sz="2400" b="0" i="0" dirty="0">
                <a:effectLst/>
                <a:latin typeface="Söhne"/>
              </a:rPr>
              <a:t>ower recommendation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363BB-2F17-8D5D-A64B-92E755728425}"/>
              </a:ext>
            </a:extLst>
          </p:cNvPr>
          <p:cNvSpPr txBox="1"/>
          <p:nvPr/>
        </p:nvSpPr>
        <p:spPr>
          <a:xfrm>
            <a:off x="467150" y="4286885"/>
            <a:ext cx="11257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+mj-lt"/>
              </a:rPr>
              <a:t>"The challenge lies in detecting duplicates, even when the questions are subtly different."</a:t>
            </a:r>
          </a:p>
        </p:txBody>
      </p:sp>
    </p:spTree>
    <p:extLst>
      <p:ext uri="{BB962C8B-B14F-4D97-AF65-F5344CB8AC3E}">
        <p14:creationId xmlns:p14="http://schemas.microsoft.com/office/powerpoint/2010/main" val="85405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ECA520-9D21-6A40-85A6-23900F21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Problem Statement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D9F6-0387-C6B3-B741-972700D72365}"/>
              </a:ext>
            </a:extLst>
          </p:cNvPr>
          <p:cNvSpPr txBox="1"/>
          <p:nvPr/>
        </p:nvSpPr>
        <p:spPr>
          <a:xfrm>
            <a:off x="377516" y="1431975"/>
            <a:ext cx="11246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The task at hand involves discerning whether two questions are duplicates or convey the same meaning.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75CBF6-7C72-F94C-E227-4A4D73EB0DA2}"/>
              </a:ext>
            </a:extLst>
          </p:cNvPr>
          <p:cNvSpPr/>
          <p:nvPr/>
        </p:nvSpPr>
        <p:spPr>
          <a:xfrm>
            <a:off x="479375" y="2537434"/>
            <a:ext cx="5439157" cy="20614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How can I make homemade pizza dough?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What is the recipe for preparing pizza dough from scratch?"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E6E460-416E-1D8D-8A2E-BD35CDE4C72D}"/>
              </a:ext>
            </a:extLst>
          </p:cNvPr>
          <p:cNvSpPr/>
          <p:nvPr/>
        </p:nvSpPr>
        <p:spPr>
          <a:xfrm>
            <a:off x="6447657" y="4294890"/>
            <a:ext cx="5439157" cy="20614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What are some effective study techniques for improving memory?</a:t>
            </a:r>
            <a:endParaRPr lang="en-US" sz="2400" dirty="0">
              <a:solidFill>
                <a:srgbClr val="D1D5DB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What are the best methods to enhance memory retention while studying?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ack and white icon with a thought bubble&#10;&#10;Description automatically generated">
            <a:extLst>
              <a:ext uri="{FF2B5EF4-FFF2-40B4-BE49-F238E27FC236}">
                <a16:creationId xmlns:a16="http://schemas.microsoft.com/office/drawing/2014/main" id="{9224B943-D035-BA5F-80A0-A71899D2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89" y="2089072"/>
            <a:ext cx="3452183" cy="20039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BD39E1-F9C1-E5D7-6A13-4AE9DDA06DFF}"/>
              </a:ext>
            </a:extLst>
          </p:cNvPr>
          <p:cNvSpPr txBox="1"/>
          <p:nvPr/>
        </p:nvSpPr>
        <p:spPr>
          <a:xfrm>
            <a:off x="7935677" y="2665358"/>
            <a:ext cx="11411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Are they same?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C9879E-C661-49D3-FAA7-E0C49D35C6AA}"/>
              </a:ext>
            </a:extLst>
          </p:cNvPr>
          <p:cNvSpPr/>
          <p:nvPr/>
        </p:nvSpPr>
        <p:spPr>
          <a:xfrm>
            <a:off x="479375" y="2533568"/>
            <a:ext cx="5439157" cy="20614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How can I make homemade pizza dough?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What is the recipe for preparing pizza dough from scratch?"</a:t>
            </a:r>
          </a:p>
        </p:txBody>
      </p:sp>
    </p:spTree>
    <p:extLst>
      <p:ext uri="{BB962C8B-B14F-4D97-AF65-F5344CB8AC3E}">
        <p14:creationId xmlns:p14="http://schemas.microsoft.com/office/powerpoint/2010/main" val="2095501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C1F5D-532E-AA24-8F34-E3527D12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A82BA-4EBF-9311-A1BA-2F0CD02A2BF1}"/>
              </a:ext>
            </a:extLst>
          </p:cNvPr>
          <p:cNvSpPr txBox="1"/>
          <p:nvPr/>
        </p:nvSpPr>
        <p:spPr>
          <a:xfrm>
            <a:off x="479375" y="1127759"/>
            <a:ext cx="3776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+mj-lt"/>
              </a:rPr>
              <a:t>Classical ML approaches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A4B0F-5213-A65A-4D2A-3E0B59BA71D6}"/>
              </a:ext>
            </a:extLst>
          </p:cNvPr>
          <p:cNvSpPr/>
          <p:nvPr/>
        </p:nvSpPr>
        <p:spPr>
          <a:xfrm>
            <a:off x="434019" y="1736216"/>
            <a:ext cx="5135947" cy="1569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Logistic Regression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Random Forest Classifier</a:t>
            </a:r>
            <a:endParaRPr lang="en-US" sz="2400" b="0" i="0" dirty="0"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Support Vector Machines (SVM)</a:t>
            </a:r>
            <a:endParaRPr lang="en-US" sz="2400" b="0" i="0" dirty="0">
              <a:effectLst/>
              <a:latin typeface="Söh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B7963-217E-9E91-5104-61D576FE6AAF}"/>
              </a:ext>
            </a:extLst>
          </p:cNvPr>
          <p:cNvSpPr txBox="1"/>
          <p:nvPr/>
        </p:nvSpPr>
        <p:spPr>
          <a:xfrm>
            <a:off x="6447657" y="1128761"/>
            <a:ext cx="4323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+mj-lt"/>
              </a:rPr>
              <a:t>Deep Learning </a:t>
            </a:r>
            <a:r>
              <a:rPr lang="en-US" sz="2400" b="0" i="0" dirty="0">
                <a:effectLst/>
                <a:latin typeface="+mj-lt"/>
              </a:rPr>
              <a:t>approaches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41B1C-3239-97C6-9D4D-CA2AD6D69D97}"/>
              </a:ext>
            </a:extLst>
          </p:cNvPr>
          <p:cNvSpPr/>
          <p:nvPr/>
        </p:nvSpPr>
        <p:spPr>
          <a:xfrm>
            <a:off x="6005264" y="1712546"/>
            <a:ext cx="6017111" cy="1569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Artificial Neural Networks (ANN)</a:t>
            </a:r>
            <a:endParaRPr lang="en-US" sz="2400" b="0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Recurrent Neural Networks (RNN)</a:t>
            </a:r>
            <a:endParaRPr lang="en-US" sz="2400" b="0" i="0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Convolutional Neural Networks (CNN)</a:t>
            </a:r>
            <a:endParaRPr lang="en-US" sz="2400" b="0" i="0" dirty="0">
              <a:effectLst/>
              <a:latin typeface="Söhne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216CA25-E5E3-FC66-1301-2764426D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52" y="3428999"/>
            <a:ext cx="5135947" cy="31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0C9968-EEDF-BC58-C8CB-7F65EFDD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The Transformer Revolution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803A7-751A-8A72-A3FD-3F8794814B95}"/>
              </a:ext>
            </a:extLst>
          </p:cNvPr>
          <p:cNvSpPr txBox="1"/>
          <p:nvPr/>
        </p:nvSpPr>
        <p:spPr>
          <a:xfrm>
            <a:off x="440264" y="1419618"/>
            <a:ext cx="112968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In recent years, transformers have revolutionized NLP.</a:t>
            </a:r>
          </a:p>
          <a:p>
            <a:pPr algn="l"/>
            <a:endParaRPr lang="en-US" sz="2400" b="0" i="0" dirty="0"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"BERT, with its bidirectional nature and attention mechanisms, enhanced contextual understanding."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E84E6-3233-71E5-9739-04FA6F452B9D}"/>
              </a:ext>
            </a:extLst>
          </p:cNvPr>
          <p:cNvSpPr txBox="1"/>
          <p:nvPr/>
        </p:nvSpPr>
        <p:spPr>
          <a:xfrm>
            <a:off x="440264" y="314847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+mj-lt"/>
              </a:rPr>
              <a:t>Challenges with Transformers: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5603F-AF14-4571-223C-EED72E5FB3A5}"/>
              </a:ext>
            </a:extLst>
          </p:cNvPr>
          <p:cNvSpPr/>
          <p:nvPr/>
        </p:nvSpPr>
        <p:spPr>
          <a:xfrm>
            <a:off x="479375" y="3703073"/>
            <a:ext cx="5146874" cy="19394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High computational demands and memory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Efficient implementations are crucial.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diagram of a training process&#10;&#10;Description automatically generated">
            <a:extLst>
              <a:ext uri="{FF2B5EF4-FFF2-40B4-BE49-F238E27FC236}">
                <a16:creationId xmlns:a16="http://schemas.microsoft.com/office/drawing/2014/main" id="{36D83A8F-EFD4-C003-7AD7-C3FB78C09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28" y="2841992"/>
            <a:ext cx="3259482" cy="34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7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64176F-17EE-2091-9D21-B173C544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Research Objectives and Model Comparison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BB2A-6724-4297-BBE6-4D3B01F1C8D8}"/>
              </a:ext>
            </a:extLst>
          </p:cNvPr>
          <p:cNvSpPr txBox="1"/>
          <p:nvPr/>
        </p:nvSpPr>
        <p:spPr>
          <a:xfrm>
            <a:off x="479374" y="1337801"/>
            <a:ext cx="11257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Our research aims to compare 10 ML models for the Quora Question Pair Challenge.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D9EDB-2F31-9275-0C0C-8EEC186A3098}"/>
              </a:ext>
            </a:extLst>
          </p:cNvPr>
          <p:cNvSpPr/>
          <p:nvPr/>
        </p:nvSpPr>
        <p:spPr>
          <a:xfrm>
            <a:off x="669066" y="2312981"/>
            <a:ext cx="5439157" cy="3947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Random Forest Classifier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Decision Tree Classifier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Linear SVC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Gradient Boosting Classifier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AdaBoost Classifier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Artificial Neural Network (ANN)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Convolutional Neural Network (CNN)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RNN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Bert Based Classifier</a:t>
            </a:r>
          </a:p>
        </p:txBody>
      </p:sp>
      <p:pic>
        <p:nvPicPr>
          <p:cNvPr id="16" name="Picture 15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58BB8748-D04D-B7A3-388C-0FDFCD11C9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1" y="2605673"/>
            <a:ext cx="1914863" cy="14173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7B1514-5E82-0801-F69A-40EAAD5ABA0B}"/>
              </a:ext>
            </a:extLst>
          </p:cNvPr>
          <p:cNvSpPr/>
          <p:nvPr/>
        </p:nvSpPr>
        <p:spPr>
          <a:xfrm>
            <a:off x="8573845" y="4022976"/>
            <a:ext cx="3163228" cy="12263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85B06-B3DA-D1CB-FF2A-AFF840153E6F}"/>
              </a:ext>
            </a:extLst>
          </p:cNvPr>
          <p:cNvSpPr txBox="1"/>
          <p:nvPr/>
        </p:nvSpPr>
        <p:spPr>
          <a:xfrm>
            <a:off x="7831567" y="4312996"/>
            <a:ext cx="390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b="0" i="0" dirty="0">
                <a:effectLst/>
                <a:latin typeface="+mj-lt"/>
              </a:rPr>
              <a:t>Data was preprocessed to prepare it for modeling.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66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9BFD4D-308E-9590-6ABA-18BF5419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7AE4CBD0-0F0A-3E35-C6E2-D73701FDB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552937"/>
              </p:ext>
            </p:extLst>
          </p:nvPr>
        </p:nvGraphicFramePr>
        <p:xfrm>
          <a:off x="4982608" y="1877414"/>
          <a:ext cx="7072908" cy="4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8C9878F-0435-B30A-7C1D-6D5238017C06}"/>
              </a:ext>
            </a:extLst>
          </p:cNvPr>
          <p:cNvSpPr/>
          <p:nvPr/>
        </p:nvSpPr>
        <p:spPr>
          <a:xfrm>
            <a:off x="136484" y="1590996"/>
            <a:ext cx="4846124" cy="16383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r>
              <a:rPr lang="en-US" sz="2400" b="0" i="0" dirty="0">
                <a:solidFill>
                  <a:srgbClr val="D1D5DB"/>
                </a:solidFill>
                <a:effectLst/>
                <a:latin typeface="+mj-lt"/>
              </a:rPr>
              <a:t>Our results revealed model accuracies ranging from 58.9% to 88.4%. </a:t>
            </a:r>
            <a:endParaRPr lang="en-US" sz="24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87B1B2-04D9-280E-DB41-27C0EF5D0409}"/>
              </a:ext>
            </a:extLst>
          </p:cNvPr>
          <p:cNvSpPr/>
          <p:nvPr/>
        </p:nvSpPr>
        <p:spPr>
          <a:xfrm>
            <a:off x="136484" y="3447064"/>
            <a:ext cx="4846124" cy="27540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 CNN Model demonstrated the highest performance, achieving an accuracy of 88.4%</a:t>
            </a:r>
            <a:r>
              <a:rPr lang="en-US" altLang="en-US" sz="2400" dirty="0">
                <a:solidFill>
                  <a:schemeClr val="tx1"/>
                </a:solidFill>
                <a:latin typeface="Söhne"/>
              </a:rPr>
              <a:t>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BERT based Classifier achieved 87.39%, while the Decision Tree Classifier yielded the lowest accuracy, standing at 58.9%.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71E4D37E-FC3D-E956-F9B9-8FFBCDB6D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232" y="5708631"/>
            <a:ext cx="578589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63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D12A2-B6EB-1DFF-C116-25F72757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Insights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E496A-4DBD-2D81-E1A0-5903B184624A}"/>
              </a:ext>
            </a:extLst>
          </p:cNvPr>
          <p:cNvSpPr txBox="1"/>
          <p:nvPr/>
        </p:nvSpPr>
        <p:spPr>
          <a:xfrm>
            <a:off x="479374" y="1384893"/>
            <a:ext cx="112576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Transformers and Deep Learning Models achieved higher accuracy as suggesting that leveraging deep learning and pre-trained contextual embeddings can significantly enhance the accuracy of text-based classification tasks. </a:t>
            </a:r>
          </a:p>
          <a:p>
            <a:pPr algn="l"/>
            <a:endParaRPr lang="en-US" sz="2400" b="0" i="0" dirty="0"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</a:rPr>
              <a:t>While complex models excel in accuracy, the study emphasizes the importance of considering factors beyond performance, such as computational requirements and model complexity.</a:t>
            </a:r>
          </a:p>
        </p:txBody>
      </p:sp>
      <p:pic>
        <p:nvPicPr>
          <p:cNvPr id="9" name="Picture 8" descr="A light bulb with rays&#10;&#10;Description automatically generated">
            <a:extLst>
              <a:ext uri="{FF2B5EF4-FFF2-40B4-BE49-F238E27FC236}">
                <a16:creationId xmlns:a16="http://schemas.microsoft.com/office/drawing/2014/main" id="{E3A48F50-59E5-C1E8-00D2-EE9A711C1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631" y="4039871"/>
            <a:ext cx="2316479" cy="23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7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7" ma:contentTypeDescription="Create a new document." ma:contentTypeScope="" ma:versionID="ab61a344732baeb557a6642bf92c082c">
  <xsd:schema xmlns:xsd="http://www.w3.org/2001/XMLSchema" xmlns:xs="http://www.w3.org/2001/XMLSchema" xmlns:p="http://schemas.microsoft.com/office/2006/metadata/properties" xmlns:ns2="16640679-8aa6-4262-947d-54cfc3df5a39" targetNamespace="http://schemas.microsoft.com/office/2006/metadata/properties" ma:root="true" ma:fieldsID="470b877c250974b551c045696fb2bf1f" ns2:_="">
    <xsd:import namespace="16640679-8aa6-4262-947d-54cfc3df5a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C6309B-1C52-4FD6-94A2-0113722346F5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BAEE841-186C-4A73-962F-4828CBE4F85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6640679-8aa6-4262-947d-54cfc3df5a39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</TotalTime>
  <Words>619</Words>
  <Application>Microsoft Office PowerPoint</Application>
  <PresentationFormat>Widescreen</PresentationFormat>
  <Paragraphs>92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Georgia</vt:lpstr>
      <vt:lpstr>Söhne</vt:lpstr>
      <vt:lpstr>Wingdings</vt:lpstr>
      <vt:lpstr>Office Theme</vt:lpstr>
      <vt:lpstr>1_Office Theme</vt:lpstr>
      <vt:lpstr>Comparative Analysis of Machine Learning and Deep Learning Models for Question Pair Similarity Assessment</vt:lpstr>
      <vt:lpstr>Introduction</vt:lpstr>
      <vt:lpstr>Importance of Question Pairs</vt:lpstr>
      <vt:lpstr>Problem Statement</vt:lpstr>
      <vt:lpstr>Approaches</vt:lpstr>
      <vt:lpstr>The Transformer Revolution</vt:lpstr>
      <vt:lpstr>Research Objectives and Model Comparison</vt:lpstr>
      <vt:lpstr>Results</vt:lpstr>
      <vt:lpstr>Insights</vt:lpstr>
      <vt:lpstr>Applications</vt:lpstr>
      <vt:lpstr>Future Directions</vt:lpstr>
      <vt:lpstr>Conclusion</vt:lpstr>
      <vt:lpstr>Acknowledgments</vt:lpstr>
      <vt:lpstr>Thank you.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Himanshu Shekhar</cp:lastModifiedBy>
  <cp:revision>135</cp:revision>
  <cp:lastPrinted>2019-11-06T14:12:58Z</cp:lastPrinted>
  <dcterms:created xsi:type="dcterms:W3CDTF">2019-02-06T16:40:25Z</dcterms:created>
  <dcterms:modified xsi:type="dcterms:W3CDTF">2023-09-15T10:02:26Z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